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3" r:id="rId3"/>
    <p:sldId id="258" r:id="rId4"/>
    <p:sldId id="260" r:id="rId5"/>
    <p:sldId id="265" r:id="rId6"/>
    <p:sldId id="270" r:id="rId7"/>
    <p:sldId id="290" r:id="rId8"/>
    <p:sldId id="291" r:id="rId9"/>
    <p:sldId id="266" r:id="rId10"/>
    <p:sldId id="277" r:id="rId11"/>
    <p:sldId id="278" r:id="rId12"/>
    <p:sldId id="273" r:id="rId13"/>
    <p:sldId id="274" r:id="rId14"/>
    <p:sldId id="275" r:id="rId15"/>
    <p:sldId id="276" r:id="rId16"/>
    <p:sldId id="267" r:id="rId17"/>
    <p:sldId id="272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79" r:id="rId26"/>
    <p:sldId id="280" r:id="rId27"/>
    <p:sldId id="281" r:id="rId28"/>
    <p:sldId id="25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67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F9FE9-1E37-495E-A21D-E2479F81E5AE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3F9A4-CEA7-4274-8D46-E3CF4CFD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642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BB15F-B00A-4A8C-9010-770325037C42}" type="datetimeFigureOut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9EF66-1914-4592-B2D4-D47DBBE32E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4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9EF66-1914-4592-B2D4-D47DBBE32E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15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B2A618-D2F3-482E-9D35-192C7DB8A8D0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411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8EA477-C578-4DED-B844-6B998D9A74B8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31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2D701E-05F9-4E47-A5EC-0E209F575D63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256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116632"/>
            <a:ext cx="10945216" cy="72008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64619" y="3279900"/>
            <a:ext cx="527381" cy="365125"/>
          </a:xfrm>
        </p:spPr>
        <p:txBody>
          <a:bodyPr/>
          <a:lstStyle>
            <a:lvl1pPr>
              <a:defRPr b="1">
                <a:solidFill>
                  <a:schemeClr val="bg1">
                    <a:lumMod val="6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404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374614-162F-451A-AF06-7B683692A0FD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41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35904-3F0D-470F-B867-4F4BCD6B3E0E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687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564D2C-1203-4A50-AA11-F47D6BB2253A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85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541850-907F-4181-B364-81353FE4D317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38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135FE8-0103-42F6-8A4E-A08E2205A4CF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E7148B-37CA-4483-B35E-17E2193266C8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1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04B83F-5FBA-4813-BE6D-29A9306F6587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85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599238"/>
            <a:ext cx="888030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8864137" y="6165850"/>
            <a:ext cx="0" cy="4318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8976320" y="6308726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39349" y="-26988"/>
            <a:ext cx="0" cy="43180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31371" y="-27384"/>
            <a:ext cx="0" cy="28733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标题占位符 1"/>
          <p:cNvSpPr>
            <a:spLocks noGrp="1"/>
          </p:cNvSpPr>
          <p:nvPr>
            <p:ph type="title"/>
          </p:nvPr>
        </p:nvSpPr>
        <p:spPr bwMode="auto">
          <a:xfrm>
            <a:off x="595808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DC8D4A3-410B-4239-A303-E0DD449947F7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2A192902-B6CD-4A2D-B295-8533739C561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1760629" y="3573016"/>
            <a:ext cx="431371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9" name="矩形 18"/>
          <p:cNvSpPr/>
          <p:nvPr/>
        </p:nvSpPr>
        <p:spPr>
          <a:xfrm>
            <a:off x="11760629" y="3212976"/>
            <a:ext cx="431371" cy="72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-20574"/>
            <a:ext cx="2281954" cy="11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4720856" y="2697277"/>
            <a:ext cx="5273746" cy="1470025"/>
          </a:xfrm>
        </p:spPr>
        <p:txBody>
          <a:bodyPr/>
          <a:lstStyle/>
          <a:p>
            <a:pPr algn="r" eaLnBrk="1" hangingPunct="1"/>
            <a:r>
              <a:rPr lang="en-US" altLang="zh-CN" sz="4000" b="1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GTC China</a:t>
            </a:r>
            <a:r>
              <a:rPr lang="zh-CN" altLang="en-US" sz="4000" b="1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参会汇报</a:t>
            </a:r>
            <a:endParaRPr lang="zh-CN" altLang="en-US" sz="4000" b="1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24000" y="2813050"/>
            <a:ext cx="457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6096000" y="2378075"/>
            <a:ext cx="0" cy="4333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40464" y="2559050"/>
            <a:ext cx="124745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Verdana" pitchFamily="34" charset="0"/>
              </a:rPr>
              <a:t>软件学院</a:t>
            </a:r>
            <a:r>
              <a:rPr lang="zh-CN" altLang="en-US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Verdana" pitchFamily="34" charset="0"/>
              </a:rPr>
              <a:t>   杨伟光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Verdana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180138" y="2522539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0"/>
          <p:cNvGrpSpPr/>
          <p:nvPr/>
        </p:nvGrpSpPr>
        <p:grpSpPr>
          <a:xfrm>
            <a:off x="12372528" y="3672408"/>
            <a:ext cx="3600400" cy="3140968"/>
            <a:chOff x="827584" y="3284984"/>
            <a:chExt cx="3600400" cy="3140968"/>
          </a:xfrm>
        </p:grpSpPr>
        <p:sp>
          <p:nvSpPr>
            <p:cNvPr id="11" name="矩形 10"/>
            <p:cNvSpPr/>
            <p:nvPr/>
          </p:nvSpPr>
          <p:spPr>
            <a:xfrm>
              <a:off x="827584" y="3284984"/>
              <a:ext cx="1800200" cy="3140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推荐配色</a:t>
              </a:r>
              <a:endPara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15616" y="4005064"/>
              <a:ext cx="360040" cy="4320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979712" y="4005064"/>
              <a:ext cx="360040" cy="4320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15616" y="4653136"/>
              <a:ext cx="360040" cy="4320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979712" y="4653136"/>
              <a:ext cx="360040" cy="43204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115616" y="5301208"/>
              <a:ext cx="360040" cy="43204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88386" y="400506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88386" y="46531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2627784" y="3284984"/>
              <a:ext cx="1800200" cy="3140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推荐字体：</a:t>
              </a:r>
              <a:endPara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微软雅黑</a:t>
              </a:r>
              <a:endPara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微软雅黑</a:t>
              </a:r>
              <a:endParaRPr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dirty="0">
                  <a:solidFill>
                    <a:srgbClr val="FFC000"/>
                  </a:solidFill>
                  <a:latin typeface="宋体" pitchFamily="2" charset="-122"/>
                  <a:ea typeface="宋体" pitchFamily="2" charset="-122"/>
                </a:rPr>
                <a:t>宋 体</a:t>
              </a:r>
              <a:endParaRPr lang="en-US" altLang="zh-CN" dirty="0">
                <a:solidFill>
                  <a:srgbClr val="FFC000"/>
                </a:solidFill>
                <a:latin typeface="宋体" pitchFamily="2" charset="-122"/>
                <a:ea typeface="宋体" pitchFamily="2" charset="-122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endParaRPr>
            </a:p>
            <a:p>
              <a:pPr algn="ctr"/>
              <a:r>
                <a:rPr lang="en-US" altLang="zh-CN" dirty="0">
                  <a:solidFill>
                    <a:srgbClr val="FFC000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Arial Unicode MS</a:t>
              </a:r>
            </a:p>
            <a:p>
              <a:pPr algn="ctr"/>
              <a:endParaRPr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0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Times New Roman" panose="02020603050405020304" pitchFamily="18" charset="0"/>
              </a:rPr>
              <a:t>深度学习分会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Times New Roman" panose="02020603050405020304" pitchFamily="18" charset="0"/>
              </a:rPr>
              <a:t>深度学习分会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Times New Roman" panose="02020603050405020304" pitchFamily="18" charset="0"/>
              </a:rPr>
              <a:t>深度学习分会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" t="50747" r="8995" b="10661"/>
          <a:stretch/>
        </p:blipFill>
        <p:spPr>
          <a:xfrm>
            <a:off x="1282893" y="836711"/>
            <a:ext cx="8898340" cy="55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Times New Roman" panose="02020603050405020304" pitchFamily="18" charset="0"/>
              </a:rPr>
              <a:t>深度学习分会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46169" r="5689" b="11222"/>
          <a:stretch/>
        </p:blipFill>
        <p:spPr>
          <a:xfrm>
            <a:off x="1796958" y="836711"/>
            <a:ext cx="8561696" cy="552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Times New Roman" panose="02020603050405020304" pitchFamily="18" charset="0"/>
              </a:rPr>
              <a:t>深度学习分会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74"/>
          <a:stretch/>
        </p:blipFill>
        <p:spPr>
          <a:xfrm>
            <a:off x="2032000" y="836712"/>
            <a:ext cx="8040048" cy="59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Times New Roman" panose="02020603050405020304" pitchFamily="18" charset="0"/>
              </a:rPr>
              <a:t>深度学习分会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5" t="53333" r="4473" b="9362"/>
          <a:stretch/>
        </p:blipFill>
        <p:spPr>
          <a:xfrm>
            <a:off x="650687" y="836712"/>
            <a:ext cx="9390879" cy="53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7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GTC China</a:t>
            </a:r>
            <a:r>
              <a:rPr lang="zh-CN" altLang="en-US" dirty="0">
                <a:cs typeface="Times New Roman" panose="02020603050405020304" pitchFamily="18" charset="0"/>
              </a:rPr>
              <a:t>有感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465125"/>
            <a:ext cx="5880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）合作厂商大部分是硬件厂商</a:t>
            </a:r>
            <a:endParaRPr lang="en-US" altLang="zh-CN" sz="2400" dirty="0" smtClean="0"/>
          </a:p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）更多的是</a:t>
            </a:r>
            <a:r>
              <a:rPr lang="zh-CN" altLang="en-US" sz="2400" dirty="0" smtClean="0"/>
              <a:t>宣传，</a:t>
            </a:r>
            <a:r>
              <a:rPr lang="zh-CN" altLang="en-US" sz="2400" dirty="0" smtClean="0"/>
              <a:t>不会讲到细节</a:t>
            </a:r>
            <a:endParaRPr lang="en-US" altLang="zh-CN" sz="2400" dirty="0" smtClean="0"/>
          </a:p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）深度学习的应用比想象中的广泛的多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4565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76" y="476672"/>
            <a:ext cx="7633648" cy="565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Menu</a:t>
            </a:r>
            <a:endParaRPr lang="zh-CN" altLang="en-US" dirty="0"/>
          </a:p>
        </p:txBody>
      </p: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1802606" y="907209"/>
            <a:ext cx="7026084" cy="944563"/>
            <a:chOff x="2051720" y="1457017"/>
            <a:chExt cx="5040560" cy="804974"/>
          </a:xfrm>
        </p:grpSpPr>
        <p:sp>
          <p:nvSpPr>
            <p:cNvPr id="27" name="圆角矩形 26"/>
            <p:cNvSpPr/>
            <p:nvPr/>
          </p:nvSpPr>
          <p:spPr bwMode="auto">
            <a:xfrm>
              <a:off x="2051720" y="1521447"/>
              <a:ext cx="5040560" cy="676115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ln>
                  <a:solidFill>
                    <a:schemeClr val="bg1"/>
                  </a:solidFill>
                </a:ln>
                <a:effectLst>
                  <a:glow>
                    <a:schemeClr val="accent6">
                      <a:satMod val="175000"/>
                      <a:alpha val="1000"/>
                    </a:schemeClr>
                  </a:glow>
                </a:effectLst>
              </a:endParaRPr>
            </a:p>
          </p:txBody>
        </p:sp>
        <p:sp>
          <p:nvSpPr>
            <p:cNvPr id="28" name="标题 1"/>
            <p:cNvSpPr txBox="1">
              <a:spLocks/>
            </p:cNvSpPr>
            <p:nvPr/>
          </p:nvSpPr>
          <p:spPr bwMode="auto">
            <a:xfrm>
              <a:off x="2734123" y="1457017"/>
              <a:ext cx="4030433" cy="804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深度学习研究院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培训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-9.12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1802606" y="1790082"/>
            <a:ext cx="7026084" cy="944563"/>
            <a:chOff x="2051720" y="1457017"/>
            <a:chExt cx="5040560" cy="804974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2051720" y="1521447"/>
              <a:ext cx="5040560" cy="676115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ln>
                  <a:solidFill>
                    <a:schemeClr val="bg1"/>
                  </a:solidFill>
                </a:ln>
                <a:effectLst>
                  <a:glow>
                    <a:schemeClr val="accent6">
                      <a:satMod val="175000"/>
                      <a:alpha val="1000"/>
                    </a:schemeClr>
                  </a:glow>
                </a:effectLst>
              </a:endParaRPr>
            </a:p>
          </p:txBody>
        </p:sp>
        <p:sp>
          <p:nvSpPr>
            <p:cNvPr id="32" name="标题 1"/>
            <p:cNvSpPr txBox="1">
              <a:spLocks/>
            </p:cNvSpPr>
            <p:nvPr/>
          </p:nvSpPr>
          <p:spPr bwMode="auto">
            <a:xfrm>
              <a:off x="2734123" y="1457017"/>
              <a:ext cx="4030433" cy="804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NVIDIA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合作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伙伴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-9.13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802606" y="2676353"/>
            <a:ext cx="7026084" cy="944563"/>
            <a:chOff x="2051720" y="1457017"/>
            <a:chExt cx="5040560" cy="804974"/>
          </a:xfrm>
        </p:grpSpPr>
        <p:sp>
          <p:nvSpPr>
            <p:cNvPr id="10" name="圆角矩形 9"/>
            <p:cNvSpPr/>
            <p:nvPr/>
          </p:nvSpPr>
          <p:spPr bwMode="auto">
            <a:xfrm>
              <a:off x="2051720" y="1521447"/>
              <a:ext cx="5040560" cy="676115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ln>
                  <a:solidFill>
                    <a:schemeClr val="bg1"/>
                  </a:solidFill>
                </a:ln>
                <a:effectLst>
                  <a:glow>
                    <a:schemeClr val="accent6">
                      <a:satMod val="175000"/>
                      <a:alpha val="1000"/>
                    </a:schemeClr>
                  </a:glow>
                </a:effectLst>
              </a:endParaRPr>
            </a:p>
          </p:txBody>
        </p:sp>
        <p:sp>
          <p:nvSpPr>
            <p:cNvPr id="11" name="标题 1"/>
            <p:cNvSpPr txBox="1">
              <a:spLocks/>
            </p:cNvSpPr>
            <p:nvPr/>
          </p:nvSpPr>
          <p:spPr bwMode="auto">
            <a:xfrm>
              <a:off x="2734123" y="1457017"/>
              <a:ext cx="4030433" cy="804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CUDA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大咖活动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1802606" y="3545313"/>
            <a:ext cx="7026084" cy="944563"/>
            <a:chOff x="2051720" y="1457017"/>
            <a:chExt cx="5040560" cy="804974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2051720" y="1521447"/>
              <a:ext cx="5040560" cy="676115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ln>
                  <a:solidFill>
                    <a:schemeClr val="bg1"/>
                  </a:solidFill>
                </a:ln>
                <a:effectLst>
                  <a:glow>
                    <a:schemeClr val="accent6">
                      <a:satMod val="175000"/>
                      <a:alpha val="1000"/>
                    </a:schemeClr>
                  </a:glow>
                </a:effectLst>
              </a:endParaRPr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 bwMode="auto">
            <a:xfrm>
              <a:off x="2734123" y="1457017"/>
              <a:ext cx="4030433" cy="804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深度学习分会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1802606" y="4417662"/>
            <a:ext cx="7026084" cy="944563"/>
            <a:chOff x="2051720" y="1457017"/>
            <a:chExt cx="5040560" cy="804974"/>
          </a:xfrm>
        </p:grpSpPr>
        <p:sp>
          <p:nvSpPr>
            <p:cNvPr id="16" name="圆角矩形 15"/>
            <p:cNvSpPr/>
            <p:nvPr/>
          </p:nvSpPr>
          <p:spPr bwMode="auto">
            <a:xfrm>
              <a:off x="2051720" y="1521447"/>
              <a:ext cx="5040560" cy="676115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ln>
                  <a:solidFill>
                    <a:schemeClr val="bg1"/>
                  </a:solidFill>
                </a:ln>
                <a:effectLst>
                  <a:glow>
                    <a:schemeClr val="accent6">
                      <a:satMod val="175000"/>
                      <a:alpha val="1000"/>
                    </a:schemeClr>
                  </a:glow>
                </a:effectLst>
              </a:endParaRPr>
            </a:p>
          </p:txBody>
        </p:sp>
        <p:sp>
          <p:nvSpPr>
            <p:cNvPr id="17" name="标题 1"/>
            <p:cNvSpPr txBox="1">
              <a:spLocks/>
            </p:cNvSpPr>
            <p:nvPr/>
          </p:nvSpPr>
          <p:spPr bwMode="auto">
            <a:xfrm>
              <a:off x="2734123" y="1457017"/>
              <a:ext cx="4030433" cy="804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GTC China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有感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1802606" y="5286624"/>
            <a:ext cx="7026084" cy="944563"/>
            <a:chOff x="2051720" y="1457017"/>
            <a:chExt cx="5040560" cy="804974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2051720" y="1521447"/>
              <a:ext cx="5040560" cy="676115"/>
            </a:xfrm>
            <a:prstGeom prst="round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ln>
                  <a:solidFill>
                    <a:schemeClr val="bg1"/>
                  </a:solidFill>
                </a:ln>
                <a:effectLst>
                  <a:glow>
                    <a:schemeClr val="accent6">
                      <a:satMod val="175000"/>
                      <a:alpha val="1000"/>
                    </a:schemeClr>
                  </a:glow>
                </a:effectLst>
              </a:endParaRPr>
            </a:p>
          </p:txBody>
        </p:sp>
        <p:sp>
          <p:nvSpPr>
            <p:cNvPr id="20" name="标题 1"/>
            <p:cNvSpPr txBox="1">
              <a:spLocks/>
            </p:cNvSpPr>
            <p:nvPr/>
          </p:nvSpPr>
          <p:spPr bwMode="auto">
            <a:xfrm>
              <a:off x="2734123" y="1457017"/>
              <a:ext cx="4030433" cy="804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照片</a:t>
              </a: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3524-47F0-4045-9807-0525C93B080C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2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585" y="0"/>
            <a:ext cx="5084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585" y="13648"/>
            <a:ext cx="5084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6" y="0"/>
            <a:ext cx="924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585" y="0"/>
            <a:ext cx="5084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516466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5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34" y="0"/>
            <a:ext cx="5084829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719"/>
            <a:ext cx="7169457" cy="53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8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66" y="0"/>
            <a:ext cx="5164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" y="3013793"/>
            <a:ext cx="11805313" cy="897338"/>
          </a:xfrm>
          <a:solidFill>
            <a:srgbClr val="92D050"/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altLang="zh-CN" sz="4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63EF-091F-49C9-B317-FDC197E0BE38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5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深度学习研究院</a:t>
            </a:r>
            <a:r>
              <a:rPr lang="zh-CN" altLang="en-US" dirty="0" smtClean="0"/>
              <a:t>培训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297608"/>
              </p:ext>
            </p:extLst>
          </p:nvPr>
        </p:nvGraphicFramePr>
        <p:xfrm>
          <a:off x="805218" y="1559211"/>
          <a:ext cx="9621672" cy="3829376"/>
        </p:xfrm>
        <a:graphic>
          <a:graphicData uri="http://schemas.openxmlformats.org/drawingml/2006/table">
            <a:tbl>
              <a:tblPr/>
              <a:tblGrid>
                <a:gridCol w="1629901"/>
                <a:gridCol w="7991771"/>
              </a:tblGrid>
              <a:tr h="8837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DINPro-Regular"/>
                        </a:rPr>
                        <a:t>10:30-12:00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DINPro-Regular"/>
                        </a:rPr>
                        <a:t>　Introduction to Image Recognition with CNTK</a:t>
                      </a:r>
                      <a:br>
                        <a:rPr lang="en-US" sz="1800" dirty="0">
                          <a:effectLst/>
                          <a:latin typeface="DINPro-Regular"/>
                        </a:rPr>
                      </a:br>
                      <a:r>
                        <a:rPr lang="en-US" sz="1800" dirty="0">
                          <a:effectLst/>
                          <a:latin typeface="DINPro-Regular"/>
                        </a:rPr>
                        <a:t>　</a:t>
                      </a:r>
                      <a:r>
                        <a:rPr lang="en-US" sz="1800" dirty="0" err="1">
                          <a:effectLst/>
                          <a:latin typeface="DINPro-Regular"/>
                        </a:rPr>
                        <a:t>CNTK</a:t>
                      </a:r>
                      <a:r>
                        <a:rPr lang="en-US" sz="1800" dirty="0">
                          <a:effectLst/>
                          <a:latin typeface="DINPro-Regular"/>
                        </a:rPr>
                        <a:t> </a:t>
                      </a:r>
                      <a:r>
                        <a:rPr lang="zh-CN" altLang="en-US" sz="1800" dirty="0">
                          <a:effectLst/>
                        </a:rPr>
                        <a:t>图像识别简介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37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effectLst/>
                          <a:latin typeface="DINPro-Regular"/>
                        </a:rPr>
                        <a:t>13:00-14:30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DINPro-Regular"/>
                        </a:rPr>
                        <a:t>　Deep Learning for Image Segmentation with Tensorflow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　</a:t>
                      </a:r>
                      <a:r>
                        <a:rPr lang="zh-CN" altLang="en-US" sz="1800">
                          <a:effectLst/>
                        </a:rPr>
                        <a:t>用</a:t>
                      </a:r>
                      <a:r>
                        <a:rPr lang="en-US" sz="1800">
                          <a:effectLst/>
                          <a:latin typeface="DINPro-Regular"/>
                        </a:rPr>
                        <a:t>Tensorflow</a:t>
                      </a:r>
                      <a:r>
                        <a:rPr lang="zh-CN" altLang="en-US" sz="1800">
                          <a:effectLst/>
                        </a:rPr>
                        <a:t>进行图像分割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837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>
                          <a:effectLst/>
                          <a:latin typeface="DINPro-Regular"/>
                        </a:rPr>
                        <a:t>14:30-16:00</a:t>
                      </a:r>
                      <a:endParaRPr lang="zh-CN" altLang="en-US" sz="18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DINPro-Regular"/>
                        </a:rPr>
                        <a:t>　Deep Learning for Object Detection (DIGITS)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  <a:latin typeface="DINPro-Regular"/>
                        </a:rPr>
                        <a:t>　</a:t>
                      </a:r>
                      <a:r>
                        <a:rPr lang="zh-CN" altLang="en-US" sz="1800">
                          <a:effectLst/>
                        </a:rPr>
                        <a:t>用</a:t>
                      </a:r>
                      <a:r>
                        <a:rPr lang="en-US" sz="1800">
                          <a:effectLst/>
                          <a:latin typeface="DINPro-Regular"/>
                        </a:rPr>
                        <a:t>DIGITS</a:t>
                      </a:r>
                      <a:r>
                        <a:rPr lang="zh-CN" altLang="en-US" sz="1800">
                          <a:effectLst/>
                        </a:rPr>
                        <a:t>进行目标检测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782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>
                          <a:effectLst/>
                          <a:latin typeface="DINPro-Regular"/>
                        </a:rPr>
                        <a:t>16:00-17:30</a:t>
                      </a:r>
                      <a:endParaRPr lang="zh-CN" altLang="en-US" sz="18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DINPro-Regular"/>
                        </a:rPr>
                        <a:t>　Deep Learning Network Deployment (DIGITS, CAFFE, GIE)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　</a:t>
                      </a:r>
                      <a:r>
                        <a:rPr lang="zh-CN" altLang="en-US" sz="1800" dirty="0">
                          <a:effectLst/>
                        </a:rPr>
                        <a:t>用</a:t>
                      </a:r>
                      <a:r>
                        <a:rPr lang="en-US" sz="1800" dirty="0">
                          <a:effectLst/>
                          <a:latin typeface="DINPro-Regular"/>
                        </a:rPr>
                        <a:t>DIGITS, CAFFE, GIE</a:t>
                      </a:r>
                      <a:r>
                        <a:rPr lang="zh-CN" altLang="en-US" sz="1800" dirty="0">
                          <a:effectLst/>
                        </a:rPr>
                        <a:t>进行深度学习网络部署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8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NVIDIA</a:t>
            </a:r>
            <a:r>
              <a:rPr lang="zh-CN" altLang="en-US" dirty="0">
                <a:cs typeface="Times New Roman" panose="02020603050405020304" pitchFamily="18" charset="0"/>
              </a:rPr>
              <a:t>合作伙伴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7"/>
          <a:stretch/>
        </p:blipFill>
        <p:spPr>
          <a:xfrm>
            <a:off x="3712191" y="368489"/>
            <a:ext cx="6724434" cy="59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CUDA</a:t>
            </a:r>
            <a:r>
              <a:rPr lang="zh-CN" altLang="en-US" dirty="0">
                <a:cs typeface="Times New Roman" panose="02020603050405020304" pitchFamily="18" charset="0"/>
              </a:rPr>
              <a:t>大咖活动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5" t="22948"/>
          <a:stretch/>
        </p:blipFill>
        <p:spPr>
          <a:xfrm>
            <a:off x="2770496" y="874405"/>
            <a:ext cx="8534399" cy="56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CUDA</a:t>
            </a:r>
            <a:r>
              <a:rPr lang="zh-CN" altLang="en-US" dirty="0">
                <a:cs typeface="Times New Roman" panose="02020603050405020304" pitchFamily="18" charset="0"/>
              </a:rPr>
              <a:t>大咖活动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525574"/>
            <a:ext cx="99263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CUDA 8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新特性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王鹏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加速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陆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川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MPI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，集群，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架构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CUDA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学习历程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刘文志（风辰）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75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3821374" y="116632"/>
            <a:ext cx="5444838" cy="61985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8281" y="2075365"/>
            <a:ext cx="3141822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英特尔</a:t>
            </a:r>
            <a:r>
              <a:rPr lang="en-US" altLang="zh-CN" sz="3200" b="1" dirty="0"/>
              <a:t>X86</a:t>
            </a:r>
            <a:r>
              <a:rPr lang="zh-CN" altLang="en-US" sz="3200" b="1" dirty="0" smtClean="0"/>
              <a:t>架构</a:t>
            </a:r>
            <a:endParaRPr lang="en-US" altLang="zh-CN" sz="3200" b="1" dirty="0" smtClean="0"/>
          </a:p>
          <a:p>
            <a:r>
              <a:rPr lang="en-US" altLang="zh-CN" sz="3200" dirty="0" err="1" smtClean="0"/>
              <a:t>PCIe</a:t>
            </a:r>
            <a:r>
              <a:rPr lang="zh-CN" altLang="en-US" sz="3200" dirty="0" smtClean="0"/>
              <a:t>总线连接</a:t>
            </a:r>
            <a:endParaRPr lang="en-US" altLang="zh-CN" sz="3200" dirty="0" smtClean="0"/>
          </a:p>
          <a:p>
            <a:r>
              <a:rPr lang="zh-CN" altLang="en-US" sz="3200" dirty="0"/>
              <a:t>显</a:t>
            </a:r>
            <a:r>
              <a:rPr lang="zh-CN" altLang="en-US" sz="3200" dirty="0" smtClean="0"/>
              <a:t>卡：</a:t>
            </a:r>
            <a:endParaRPr lang="en-US" altLang="zh-CN" sz="3200" dirty="0" smtClean="0"/>
          </a:p>
          <a:p>
            <a:r>
              <a:rPr lang="en-US" altLang="zh-CN" sz="3200" dirty="0" smtClean="0"/>
              <a:t>GTX</a:t>
            </a:r>
            <a:r>
              <a:rPr lang="zh-CN" altLang="en-US" sz="3200" dirty="0" smtClean="0"/>
              <a:t>系列</a:t>
            </a:r>
            <a:r>
              <a:rPr lang="en-US" altLang="zh-CN" sz="3200" dirty="0" smtClean="0"/>
              <a:t>,K20,K40</a:t>
            </a:r>
          </a:p>
        </p:txBody>
      </p:sp>
    </p:spTree>
    <p:extLst>
      <p:ext uri="{BB962C8B-B14F-4D97-AF65-F5344CB8AC3E}">
        <p14:creationId xmlns:p14="http://schemas.microsoft.com/office/powerpoint/2010/main" val="6226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cs typeface="Times New Roman" panose="02020603050405020304" pitchFamily="18" charset="0"/>
              </a:rPr>
              <a:t>照片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0" b="5872"/>
          <a:stretch/>
        </p:blipFill>
        <p:spPr>
          <a:xfrm>
            <a:off x="4514421" y="354842"/>
            <a:ext cx="5783507" cy="61005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281" y="2075365"/>
            <a:ext cx="43961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/>
              <a:t>IBM Power</a:t>
            </a:r>
            <a:r>
              <a:rPr lang="zh-CN" altLang="en-US" sz="3200" b="1" dirty="0" smtClean="0"/>
              <a:t>架构</a:t>
            </a:r>
            <a:endParaRPr lang="en-US" altLang="zh-CN" sz="3200" b="1" dirty="0" smtClean="0"/>
          </a:p>
          <a:p>
            <a:r>
              <a:rPr lang="en-US" altLang="zh-CN" sz="3200" dirty="0" err="1"/>
              <a:t>NVLink</a:t>
            </a:r>
            <a:r>
              <a:rPr lang="zh-CN" altLang="en-US" sz="3200" dirty="0"/>
              <a:t>互连总线</a:t>
            </a:r>
            <a:r>
              <a:rPr lang="zh-CN" altLang="en-US" sz="3200" dirty="0" smtClean="0"/>
              <a:t>连接</a:t>
            </a:r>
            <a:endParaRPr lang="en-US" altLang="zh-CN" sz="3200" dirty="0" smtClean="0"/>
          </a:p>
          <a:p>
            <a:r>
              <a:rPr lang="zh-CN" altLang="en-US" sz="3200" dirty="0"/>
              <a:t>显</a:t>
            </a:r>
            <a:r>
              <a:rPr lang="zh-CN" altLang="en-US" sz="3200" dirty="0" smtClean="0"/>
              <a:t>卡：刚发布</a:t>
            </a:r>
            <a:r>
              <a:rPr lang="en-US" altLang="zh-CN" sz="3200" dirty="0" smtClean="0"/>
              <a:t>Tesla </a:t>
            </a:r>
            <a:r>
              <a:rPr lang="en-US" altLang="zh-CN" sz="3200" dirty="0"/>
              <a:t>P100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28522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Times New Roman" panose="02020603050405020304" pitchFamily="18" charset="0"/>
              </a:rPr>
              <a:t>深度学习分会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C7A2-C7AA-428B-B24B-0EE6AB75E022}" type="datetime1">
              <a:rPr lang="zh-CN" altLang="en-US" smtClean="0"/>
              <a:t>2016/9/18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2902-B6CD-4A2D-B295-8533739C561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9600" y="681348"/>
            <a:ext cx="99263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人工智能在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的应用与研究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贾扬清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360-AI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面向安全的人工智能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面向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GPGPU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的人工智能加速技术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异构计算集群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阿里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云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HPC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加速人工智能的发展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分布式深度学习训练平台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DMTK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超大规模深度学习框架及其在文本理解中的应用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微软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金融服务中的深度学习和人工智能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蚂蚁金服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人工智能在京东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边缘计算揽洪荒之力挺直播大潮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携深度学习助智能化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CDN</a:t>
            </a:r>
          </a:p>
        </p:txBody>
      </p:sp>
    </p:spTree>
    <p:extLst>
      <p:ext uri="{BB962C8B-B14F-4D97-AF65-F5344CB8AC3E}">
        <p14:creationId xmlns:p14="http://schemas.microsoft.com/office/powerpoint/2010/main" val="6388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340</Words>
  <Application>Microsoft Office PowerPoint</Application>
  <PresentationFormat>宽屏</PresentationFormat>
  <Paragraphs>136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 Unicode MS</vt:lpstr>
      <vt:lpstr>DINPro-Regular</vt:lpstr>
      <vt:lpstr>宋体</vt:lpstr>
      <vt:lpstr>微软雅黑</vt:lpstr>
      <vt:lpstr>Arial</vt:lpstr>
      <vt:lpstr>Calibri</vt:lpstr>
      <vt:lpstr>Times New Roman</vt:lpstr>
      <vt:lpstr>Verdana</vt:lpstr>
      <vt:lpstr>Office 主题​​</vt:lpstr>
      <vt:lpstr>GTC China参会汇报</vt:lpstr>
      <vt:lpstr>Menu</vt:lpstr>
      <vt:lpstr>深度学习研究院培训</vt:lpstr>
      <vt:lpstr>NVIDIA合作伙伴</vt:lpstr>
      <vt:lpstr>CUDA大咖活动</vt:lpstr>
      <vt:lpstr>CUDA大咖活动</vt:lpstr>
      <vt:lpstr>照片</vt:lpstr>
      <vt:lpstr>照片</vt:lpstr>
      <vt:lpstr>深度学习分会</vt:lpstr>
      <vt:lpstr>深度学习分会</vt:lpstr>
      <vt:lpstr>深度学习分会</vt:lpstr>
      <vt:lpstr>深度学习分会</vt:lpstr>
      <vt:lpstr>深度学习分会</vt:lpstr>
      <vt:lpstr>深度学习分会</vt:lpstr>
      <vt:lpstr>深度学习分会</vt:lpstr>
      <vt:lpstr>GTC China有感</vt:lpstr>
      <vt:lpstr>照片</vt:lpstr>
      <vt:lpstr>照片</vt:lpstr>
      <vt:lpstr>照片</vt:lpstr>
      <vt:lpstr>照片</vt:lpstr>
      <vt:lpstr>照片</vt:lpstr>
      <vt:lpstr>照片</vt:lpstr>
      <vt:lpstr>照片</vt:lpstr>
      <vt:lpstr>照片</vt:lpstr>
      <vt:lpstr>照片</vt:lpstr>
      <vt:lpstr>照片</vt:lpstr>
      <vt:lpstr>照片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依然只爱简约设计</dc:title>
  <dc:creator>Jack-desktop</dc:creator>
  <cp:lastModifiedBy>jack-laptop</cp:lastModifiedBy>
  <cp:revision>373</cp:revision>
  <dcterms:created xsi:type="dcterms:W3CDTF">2016-05-12T10:05:15Z</dcterms:created>
  <dcterms:modified xsi:type="dcterms:W3CDTF">2016-09-18T01:34:01Z</dcterms:modified>
</cp:coreProperties>
</file>